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63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82F96-84E1-BB4F-9405-82208CC54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2F3D02-3562-F846-8AD0-19585341F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5D0FB0-AFA8-D147-8581-BBE87A04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A4C351-96BA-F84D-B7E8-02425135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5947E-7DB0-A742-8E5C-B71CED0C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3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BA5C3D-2782-5D41-B8C3-033E76FC8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FF6D32E-B0FA-EF44-A326-A44EBF657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D56845-13B4-AA4E-91A8-608B4162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F03ED2-B98F-6145-AAAD-5A6F136A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A2F037-FA8E-1A4A-A5AD-9FF1D3CB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48404A9-22B5-794A-BD1E-070DD65EB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F92169-16CC-DF46-B193-37E5EDD49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3A3CB2-F285-3646-9D71-D752BCC5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A8F5CD-C332-6441-BD86-FC36452E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CEDC68-CD46-AC4F-A52E-3E8D3597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8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972C4351-4C3B-42D8-850A-9A1A897543BE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4A953578-2E46-4510-BFD7-BA551691B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573BC82-B323-44B7-9514-1F2ACEA40B2A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52AF98E-F323-4608-B58E-6F20CCE71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84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3D485D5-6CF7-4981-8D42-A5D8ECEE886F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BD9C041-50A4-4F2E-A1D3-CC23DEAC9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40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3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3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DC2E998-5AFB-4744-8456-A6A926D3D8AD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E389F79-E327-494E-BC63-C0A441F3D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72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73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301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1444301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04CCE09-5BF1-4D8F-8095-FD502B83A700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208524E-AF41-43A9-A60B-397829D8B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14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0A1E445-5458-49E0-897C-62ABCF885F0A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DA78269-E93F-41E9-A79D-E855C6439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94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EACBB63-8AF3-48AB-BF83-BF7A3CEEFA78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1AEE784-074C-45BC-9EF2-9736EAABF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22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6DE6FA8-FAED-4033-8D72-C572C1E13E05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9674D28-0EB4-4645-8DA9-A5D9755C7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03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65D1B-3892-2042-A578-BAA57ED55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EC67F3-7FFD-EE42-926D-6810C7260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7EA34B-D948-0B49-9EC1-C5AC0D887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75FD60-076E-DA4E-BFE3-3E76A2B8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F99CC0-B362-ED44-8DCE-DD96D7FF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4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BDF9E817-3E9E-44E8-815C-4474CD9C524E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0071B77B-A2D5-426E-9728-2B99704DA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2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3"/>
            <a:ext cx="109728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1F7E10E-FC01-44F3-88A7-989E7E2ACE04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2F2321F-776A-4B77-9339-D0DC4235B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078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7"/>
            <a:ext cx="236996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B08A4A5-54F0-4B72-AE20-887FA0BC84EF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875674B-4D16-4B2F-9659-19423C658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A2A57B-14D2-8E4A-9EFD-25180FAF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8E1E7E8-A8E8-1F44-ABC5-527F8719C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F79542-821F-BE43-BA94-EE58D22A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C6F14E-7481-7242-A822-AD326BE8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1C76DC-6D41-E54A-9C42-1D240B86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AE3C7D-0E7E-A24B-AC72-E65B7743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0B484F-470D-744F-A38A-025CD2A93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21DA6AC-5C7B-644D-8A31-4C97550EF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01EFE30-D439-FA47-A444-68F2CCE3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4EE7CF-CBE5-694A-B817-A3DA0D4A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962A0D-02B9-AD47-88C6-1C7D287A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4527F3-7E23-6040-BF22-BC447C87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4E09390-A962-B74C-AED5-8375FA142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3CB003-0A68-5942-B410-D4F3938DB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9BF5090-57F6-0947-9DA1-A9DE93B9C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99AC200-2D1B-7E42-A76D-7EE12A2A0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BF0E612-9D02-D141-B6BD-9B0062C5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6AF2E87-2243-1D48-BA83-874D7840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8AD2C22-7C7D-534B-9F15-67F5024F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2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59D65A-7017-644E-BD41-269A0243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40BD3C1-B3B8-7A47-97C6-9ACF8055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2ECE1B0-0CC2-7746-ADD7-8F8A29B7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F9D08B-13B4-3C42-81A3-B4571B64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6DF3136-647D-F047-ADAB-51D000E6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AF8CFDC-3932-AA42-ACA4-AFD85156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5C20E1-A4E9-864B-AA0F-F4DD51C3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105EBA-FB8D-8C45-9BEA-C5977B79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E63FA1-8FEC-944F-82C6-4418AFEC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9621DB7-5C2D-6F44-9042-25523027F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5BB3BB-E6B5-1F46-987D-D29A996A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169EDE-C0B8-7246-9605-6C98AB93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AC8A8D-9E27-F544-9B17-3ADAA25C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9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6BA9C7-6AD1-0E4B-84FB-498D551E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0005AF8-FB53-7045-8EBA-A9CB4138C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801E0E-C5AF-AF42-AF0B-0B0060FF0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85C5F53-09EC-AD45-BBAF-60257965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7AFE65-CBA4-D041-8884-168C9464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135687-8284-8D4F-AF98-35EB5AB6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9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8E28574-0A04-FD41-9E98-F0133185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280CA4-B483-1B4F-9B34-E61704C6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AAD277-932E-C04F-AA58-AAD61B610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8DAE-74E8-1A45-8310-25323CE5C11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87B6E6-E262-304A-A738-C60D08915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E6CA9F-B7BA-4949-9A94-43A295DC4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C5BBC-306A-4145-884E-A122AABF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51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221C3C14-2CAF-4AFE-BD92-6D5CB191EF8B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16909C47-388F-46F1-9430-106CFEAA9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6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74659"/>
            <a:ext cx="10972800" cy="591319"/>
          </a:xfrm>
        </p:spPr>
        <p:txBody>
          <a:bodyPr numCol="2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КЫРГЫЗ РЕСПУБЛИКАСЫНЫН ПРЕЗИДЕНТИНЕ </a:t>
            </a:r>
            <a:b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КАРАШТУУ БАШКАРУУ АКАДЕМИЯСЫ</a:t>
            </a: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АКАДЕМИЯ ГОСУДАРСТВЕННОГО УПРАВЛЕНИЯ 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ПРИ ПРЕЗИДЕНТЕ КЫРГЫЗСКОЙ РЕСПУБЛИКИ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900" dirty="0">
              <a:solidFill>
                <a:srgbClr val="0058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9100" y="6615116"/>
            <a:ext cx="5376333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СИЛЬНЫЕ КАДРЫ, СИЛЬНАЯ СТРАНА</a:t>
            </a:r>
            <a:endParaRPr lang="ru-RU" sz="900" b="1" cap="all" dirty="0">
              <a:solidFill>
                <a:srgbClr val="0070C0"/>
              </a:solidFill>
            </a:endParaRPr>
          </a:p>
        </p:txBody>
      </p:sp>
      <p:pic>
        <p:nvPicPr>
          <p:cNvPr id="15364" name="Picture 3" descr="C:\Users\Kana\Desktop\вамва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711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1" y="180975"/>
            <a:ext cx="5969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Объект 3"/>
          <p:cNvSpPr>
            <a:spLocks noGrp="1"/>
          </p:cNvSpPr>
          <p:nvPr>
            <p:ph idx="1"/>
          </p:nvPr>
        </p:nvSpPr>
        <p:spPr>
          <a:xfrm>
            <a:off x="609600" y="1172308"/>
            <a:ext cx="10972800" cy="4834792"/>
          </a:xfrm>
        </p:spPr>
        <p:txBody>
          <a:bodyPr/>
          <a:lstStyle/>
          <a:p>
            <a:pPr marL="109538" indent="0">
              <a:buFont typeface="Wingdings 3" pitchFamily="18" charset="2"/>
              <a:buNone/>
            </a:pPr>
            <a:endParaRPr lang="ru-RU" altLang="ru-RU" dirty="0" smtClean="0"/>
          </a:p>
          <a:p>
            <a:pPr marL="109538" indent="0" algn="ctr">
              <a:buFont typeface="Wingdings 3" pitchFamily="18" charset="2"/>
              <a:buNone/>
            </a:pPr>
            <a:r>
              <a:rPr lang="ru-RU" altLang="ru-RU" sz="5400" dirty="0" smtClean="0">
                <a:solidFill>
                  <a:srgbClr val="0070C0"/>
                </a:solidFill>
              </a:rPr>
              <a:t>НИК </a:t>
            </a:r>
          </a:p>
          <a:p>
            <a:pPr marL="109538" indent="0" algn="ctr">
              <a:buNone/>
            </a:pPr>
            <a:r>
              <a:rPr lang="ru-RU" altLang="ru-RU" sz="5400" dirty="0">
                <a:solidFill>
                  <a:srgbClr val="0070C0"/>
                </a:solidFill>
              </a:rPr>
              <a:t>«Государственно-частное партнерство»</a:t>
            </a:r>
            <a:endParaRPr lang="ru-RU" altLang="ru-RU" sz="5400" dirty="0" smtClean="0">
              <a:solidFill>
                <a:srgbClr val="0070C0"/>
              </a:solidFill>
            </a:endParaRPr>
          </a:p>
          <a:p>
            <a:pPr marL="109538" indent="0">
              <a:buFont typeface="Wingdings 3" pitchFamily="18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13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6F3894-1EA2-E645-BCB1-E445D4AE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/>
              <a:t>Цели деятельности НИК ГЧП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F40C9A-E160-0349-8CEA-3F26B27D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u="sng" dirty="0"/>
              <a:t>Подготовка исследований / аналитических документов / проектов</a:t>
            </a:r>
            <a:r>
              <a:rPr lang="ru-RU" dirty="0"/>
              <a:t>, содержащих варианты решений проблем органов государственного и муниципального управления в сфере ГЧП в КР; продвижение рекомендуемых вариантов решений;  </a:t>
            </a:r>
            <a:endParaRPr lang="en-US" dirty="0"/>
          </a:p>
          <a:p>
            <a:pPr lvl="0" algn="just"/>
            <a:r>
              <a:rPr lang="ru-RU" u="sng" dirty="0"/>
              <a:t>Подготовка специалистов в сфере ГЧП</a:t>
            </a:r>
            <a:r>
              <a:rPr lang="ru-RU" dirty="0"/>
              <a:t> через развитие исследовательских и аналитических компетенций, критического мышления, навыков работы с информацией, составления аналитических документов, разработки практических рекомендаций и их продвижения в сфере государственного и муниципального управления по вопросам развития ГЧП в КР.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2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C8409-7947-5644-9DFE-99FADA60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Продукты деятельности НИК ГЧП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D790C5-5CB3-814C-B86B-7AF0F3B3E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u="sng" dirty="0"/>
              <a:t>Исследования / аналитические документы</a:t>
            </a:r>
            <a:r>
              <a:rPr lang="ru-RU" dirty="0"/>
              <a:t>, содержащие анализ и практические рекомендации для государственных и муниципальных органов в сфере ГЧП, подготовленные по принятой НИК ГЧП методологии;  </a:t>
            </a:r>
            <a:endParaRPr lang="en-US" dirty="0"/>
          </a:p>
          <a:p>
            <a:endParaRPr lang="en-US" dirty="0"/>
          </a:p>
          <a:p>
            <a:pPr lvl="0" algn="just"/>
            <a:r>
              <a:rPr lang="ru-RU" u="sng" dirty="0"/>
              <a:t>Проекты</a:t>
            </a:r>
            <a:r>
              <a:rPr lang="ru-RU" dirty="0"/>
              <a:t>, включающие: (а) разработку аналитических документов в определенной отрасли экономики, (б) определение потенциального(-ых) проекта (-</a:t>
            </a:r>
            <a:r>
              <a:rPr lang="ru-RU" dirty="0" err="1"/>
              <a:t>ов</a:t>
            </a:r>
            <a:r>
              <a:rPr lang="ru-RU" dirty="0"/>
              <a:t>) ГЧП в выбранной отрасли; (в) подготовку потенциального(-ых) проекта (-</a:t>
            </a:r>
            <a:r>
              <a:rPr lang="ru-RU" dirty="0" err="1"/>
              <a:t>ов</a:t>
            </a:r>
            <a:r>
              <a:rPr lang="ru-RU" dirty="0"/>
              <a:t>) ГЧП в выбранной отрасли; (г) продвижение аналитического документа и потенциального)</a:t>
            </a:r>
            <a:r>
              <a:rPr lang="ru-RU" dirty="0" err="1"/>
              <a:t>ых</a:t>
            </a:r>
            <a:r>
              <a:rPr lang="ru-RU" dirty="0"/>
              <a:t>) проекта(-</a:t>
            </a:r>
            <a:r>
              <a:rPr lang="ru-RU" dirty="0" err="1"/>
              <a:t>ов</a:t>
            </a:r>
            <a:r>
              <a:rPr lang="ru-RU" dirty="0"/>
              <a:t>) ГЧП среди отраслевых специалистов, представителей государства, бизнеса и гражданского сектора. </a:t>
            </a:r>
            <a:r>
              <a:rPr lang="ru-RU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3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="" xmlns:a16="http://schemas.microsoft.com/office/drawing/2014/main" id="{D4771268-CB57-404A-9271-370EB28F60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CBE86-B2D2-644D-9E70-D9E6B9C7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3187826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Исследования </a:t>
            </a:r>
            <a:endParaRPr lang="en-US" sz="3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5FE7EE4F-4EA5-0045-B638-C308662D1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307844"/>
              </p:ext>
            </p:extLst>
          </p:nvPr>
        </p:nvGraphicFramePr>
        <p:xfrm>
          <a:off x="5071127" y="974529"/>
          <a:ext cx="6193077" cy="4906614"/>
        </p:xfrm>
        <a:graphic>
          <a:graphicData uri="http://schemas.openxmlformats.org/drawingml/2006/table">
            <a:tbl>
              <a:tblPr firstRow="1" firstCol="1" bandRow="1"/>
              <a:tblGrid>
                <a:gridCol w="6193077">
                  <a:extLst>
                    <a:ext uri="{9D8B030D-6E8A-4147-A177-3AD203B41FA5}">
                      <a16:colId xmlns="" xmlns:a16="http://schemas.microsoft.com/office/drawing/2014/main" val="3101580424"/>
                    </a:ext>
                  </a:extLst>
                </a:gridCol>
              </a:tblGrid>
              <a:tr h="1132618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Концепция инфраструктурного развития КР</a:t>
                      </a:r>
                      <a:endParaRPr lang="ru-R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8081195"/>
                  </a:ext>
                </a:extLst>
              </a:tr>
              <a:tr h="1635538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Система государственного управления в сфере ГЧП в КР </a:t>
                      </a:r>
                      <a:endParaRPr lang="ru-R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84904896"/>
                  </a:ext>
                </a:extLst>
              </a:tr>
              <a:tr h="2138458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Частная инициатива как инструмент инициирования проектов ГЧП </a:t>
                      </a:r>
                      <a:endParaRPr lang="ru-R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48760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5B1427-5E4D-9D44-8873-CF725776EFC5}"/>
              </a:ext>
            </a:extLst>
          </p:cNvPr>
          <p:cNvSpPr txBox="1"/>
          <p:nvPr/>
        </p:nvSpPr>
        <p:spPr>
          <a:xfrm>
            <a:off x="2664823" y="22990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7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="" xmlns:a16="http://schemas.microsoft.com/office/drawing/2014/main" id="{D4771268-CB57-404A-9271-370EB28F60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C6ADB4-AE54-2042-9AC8-0E7EEB80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Проекты 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D0626E85-B19F-7849-A573-6DFE4CED3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266933"/>
              </p:ext>
            </p:extLst>
          </p:nvPr>
        </p:nvGraphicFramePr>
        <p:xfrm>
          <a:off x="4657725" y="643466"/>
          <a:ext cx="6864041" cy="6975718"/>
        </p:xfrm>
        <a:graphic>
          <a:graphicData uri="http://schemas.openxmlformats.org/drawingml/2006/table">
            <a:tbl>
              <a:tblPr firstRow="1" firstCol="1" bandRow="1"/>
              <a:tblGrid>
                <a:gridCol w="6864041">
                  <a:extLst>
                    <a:ext uri="{9D8B030D-6E8A-4147-A177-3AD203B41FA5}">
                      <a16:colId xmlns="" xmlns:a16="http://schemas.microsoft.com/office/drawing/2014/main" val="3545528513"/>
                    </a:ext>
                  </a:extLst>
                </a:gridCol>
              </a:tblGrid>
              <a:tr h="582877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Проекты ГЧП в КР в сфере:</a:t>
                      </a: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Туризма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Энергетики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Здравоохранения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Образования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Сельского хозяйства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Ирригации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ИТ технологий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Культуры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Спорта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Государственного имущества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Государственных услуг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Муниципального имущества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Муниципальных услуг 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Другие секторы и сферы деятельности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Продвижение вопросов ГЧП в обществе </a:t>
                      </a: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2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indent="-28575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71" marR="79471" marT="110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5327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21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24F153-2E2C-B54F-BA0F-34AAF2EB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Создание экспертного сообщества в сфере ГЧП </a:t>
            </a:r>
            <a:endParaRPr lang="en-US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17344994-0FD4-A940-8DB8-B0C952F96C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760549"/>
              </p:ext>
            </p:extLst>
          </p:nvPr>
        </p:nvGraphicFramePr>
        <p:xfrm>
          <a:off x="983673" y="1825626"/>
          <a:ext cx="10325731" cy="435133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3413">
                  <a:extLst>
                    <a:ext uri="{9D8B030D-6E8A-4147-A177-3AD203B41FA5}">
                      <a16:colId xmlns="" xmlns:a16="http://schemas.microsoft.com/office/drawing/2014/main" val="2731187441"/>
                    </a:ext>
                  </a:extLst>
                </a:gridCol>
                <a:gridCol w="4812318">
                  <a:extLst>
                    <a:ext uri="{9D8B030D-6E8A-4147-A177-3AD203B41FA5}">
                      <a16:colId xmlns="" xmlns:a16="http://schemas.microsoft.com/office/drawing/2014/main" val="1991760087"/>
                    </a:ext>
                  </a:extLst>
                </a:gridCol>
              </a:tblGrid>
              <a:tr h="24071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</a:rPr>
                        <a:t>Проведение (один раз в месяц) презентаций и обсуждений по вопросам ГЧП (формат - заседания клуба экспертов) </a:t>
                      </a:r>
                      <a:endParaRPr lang="en-US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1" marR="17359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</a:rPr>
                        <a:t>Формирование группы специалистов, заинтересованных в работе по проектам ГЧП   </a:t>
                      </a:r>
                      <a:endParaRPr lang="en-US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1" marR="173591" marT="0" marB="0"/>
                </a:tc>
                <a:extLst>
                  <a:ext uri="{0D108BD9-81ED-4DB2-BD59-A6C34878D82A}">
                    <a16:rowId xmlns="" xmlns:a16="http://schemas.microsoft.com/office/drawing/2014/main" val="166747217"/>
                  </a:ext>
                </a:extLst>
              </a:tr>
              <a:tr h="1944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</a:rPr>
                        <a:t>Запуск страницы в </a:t>
                      </a:r>
                      <a:r>
                        <a:rPr lang="ru-RU" sz="3000" b="0" dirty="0" err="1">
                          <a:effectLst/>
                        </a:rPr>
                        <a:t>соц</a:t>
                      </a:r>
                      <a:r>
                        <a:rPr lang="ru-RU" sz="3000" b="0" dirty="0">
                          <a:effectLst/>
                        </a:rPr>
                        <a:t> сетях по вопросам ГЧП, где эксперты могут публиковать свои работы </a:t>
                      </a:r>
                      <a:endParaRPr lang="en-US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1" marR="17359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Формирование общественного мнения по вопросам ГЧП 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591" marR="173591" marT="0" marB="0"/>
                </a:tc>
                <a:extLst>
                  <a:ext uri="{0D108BD9-81ED-4DB2-BD59-A6C34878D82A}">
                    <a16:rowId xmlns="" xmlns:a16="http://schemas.microsoft.com/office/drawing/2014/main" val="215172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85753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303</Words>
  <Application>Microsoft Office PowerPoint</Application>
  <PresentationFormat>Произвольный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Открытая</vt:lpstr>
      <vt:lpstr>КЫРГЫЗ РЕСПУБЛИКАСЫНЫН ПРЕЗИДЕНТИНЕ  КАРАШТУУ БАШКАРУУ АКАДЕМИЯСЫ   АКАДЕМИЯ ГОСУДАРСТВЕННОГО УПРАВЛЕНИЯ  ПРИ ПРЕЗИДЕНТЕ КЫРГЫЗСКОЙ РЕСПУБЛИКИ </vt:lpstr>
      <vt:lpstr> Цели деятельности НИК ГЧП </vt:lpstr>
      <vt:lpstr>Продукты деятельности НИК ГЧП </vt:lpstr>
      <vt:lpstr>Исследования </vt:lpstr>
      <vt:lpstr>Проекты </vt:lpstr>
      <vt:lpstr>Создание экспертного сообщества в сфере ГЧП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Государственно-частное партнерство</dc:title>
  <dc:creator>Gulnara Kalikova</dc:creator>
  <cp:lastModifiedBy>Сотрудник</cp:lastModifiedBy>
  <cp:revision>12</cp:revision>
  <dcterms:created xsi:type="dcterms:W3CDTF">2020-02-28T17:30:27Z</dcterms:created>
  <dcterms:modified xsi:type="dcterms:W3CDTF">2020-03-09T09:48:26Z</dcterms:modified>
</cp:coreProperties>
</file>