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3"/>
  </p:notesMasterIdLst>
  <p:sldIdLst>
    <p:sldId id="266" r:id="rId2"/>
    <p:sldId id="362" r:id="rId3"/>
    <p:sldId id="363" r:id="rId4"/>
    <p:sldId id="402" r:id="rId5"/>
    <p:sldId id="403" r:id="rId6"/>
    <p:sldId id="294" r:id="rId7"/>
    <p:sldId id="292" r:id="rId8"/>
    <p:sldId id="295" r:id="rId9"/>
    <p:sldId id="293" r:id="rId10"/>
    <p:sldId id="305" r:id="rId11"/>
    <p:sldId id="324" r:id="rId12"/>
    <p:sldId id="325" r:id="rId13"/>
    <p:sldId id="326" r:id="rId14"/>
    <p:sldId id="296" r:id="rId15"/>
    <p:sldId id="297" r:id="rId16"/>
    <p:sldId id="330" r:id="rId17"/>
    <p:sldId id="356" r:id="rId18"/>
    <p:sldId id="357" r:id="rId19"/>
    <p:sldId id="358" r:id="rId20"/>
    <p:sldId id="331" r:id="rId21"/>
    <p:sldId id="332" r:id="rId22"/>
    <p:sldId id="352" r:id="rId23"/>
    <p:sldId id="353" r:id="rId24"/>
    <p:sldId id="354" r:id="rId25"/>
    <p:sldId id="333" r:id="rId26"/>
    <p:sldId id="334" r:id="rId27"/>
    <p:sldId id="336" r:id="rId28"/>
    <p:sldId id="375" r:id="rId29"/>
    <p:sldId id="376" r:id="rId30"/>
    <p:sldId id="377" r:id="rId31"/>
    <p:sldId id="378" r:id="rId32"/>
    <p:sldId id="337" r:id="rId33"/>
    <p:sldId id="366" r:id="rId34"/>
    <p:sldId id="340" r:id="rId35"/>
    <p:sldId id="394" r:id="rId36"/>
    <p:sldId id="338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91" r:id="rId45"/>
    <p:sldId id="386" r:id="rId46"/>
    <p:sldId id="389" r:id="rId47"/>
    <p:sldId id="395" r:id="rId48"/>
    <p:sldId id="367" r:id="rId49"/>
    <p:sldId id="400" r:id="rId50"/>
    <p:sldId id="398" r:id="rId51"/>
    <p:sldId id="404" r:id="rId52"/>
    <p:sldId id="397" r:id="rId53"/>
    <p:sldId id="401" r:id="rId54"/>
    <p:sldId id="382" r:id="rId55"/>
    <p:sldId id="384" r:id="rId56"/>
    <p:sldId id="371" r:id="rId57"/>
    <p:sldId id="321" r:id="rId58"/>
    <p:sldId id="322" r:id="rId59"/>
    <p:sldId id="380" r:id="rId60"/>
    <p:sldId id="365" r:id="rId61"/>
    <p:sldId id="320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2891-5121-4442-94CD-49BA568FCC12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FBBA-846F-452A-A657-453036384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9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FBBA-846F-452A-A657-45303638441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9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2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9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5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6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7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7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1D25-3003-4E6F-938A-292A0F0B12BB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E8A89-99C8-4A23-A6A6-01041100D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6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https://www.who.int/immunization/diseases/ru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3.jpe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 ?><Relationships xmlns="http://schemas.openxmlformats.org/package/2006/relationships"><Relationship Id="rId2" Target="../media/image6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0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1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195797"/>
            <a:ext cx="3528391" cy="604867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«ВАКЦИНИРУЙСЯ,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СПАСИ СЕБЯ И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БЛИЗКИХ»</a:t>
            </a:r>
            <a:br>
              <a:rPr lang="ru-RU" sz="3600" b="1" dirty="0">
                <a:solidFill>
                  <a:srgbClr val="00B050"/>
                </a:solidFill>
              </a:rPr>
            </a:br>
            <a:br>
              <a:rPr lang="ru-RU" sz="3600" b="1" dirty="0">
                <a:solidFill>
                  <a:srgbClr val="00B050"/>
                </a:solidFill>
              </a:rPr>
            </a:br>
            <a:br>
              <a:rPr lang="ru-RU" sz="3600" b="1" dirty="0">
                <a:solidFill>
                  <a:srgbClr val="00B050"/>
                </a:solidFill>
              </a:rPr>
            </a:br>
            <a:br>
              <a:rPr lang="ru-RU" sz="3600" b="1" dirty="0">
                <a:solidFill>
                  <a:srgbClr val="00B050"/>
                </a:solidFill>
              </a:rPr>
            </a:br>
            <a:br>
              <a:rPr lang="ru-RU" sz="3600" b="1" dirty="0">
                <a:solidFill>
                  <a:srgbClr val="00B050"/>
                </a:solidFill>
              </a:rPr>
            </a:b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2700" b="1" dirty="0">
                <a:solidFill>
                  <a:srgbClr val="00B050"/>
                </a:solidFill>
              </a:rPr>
              <a:t>ГОРОДСКАЯ ПОЛИКЛИНИКА СТУДЕНТОВ</a:t>
            </a:r>
          </a:p>
        </p:txBody>
      </p:sp>
      <p:pic>
        <p:nvPicPr>
          <p:cNvPr id="1026" name="Picture 2" descr="C:\Users\Анархан\Desktop\Фото для слайдов\WhatsApp Image 2021-09-06 at 23.47.45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248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71559"/>
            <a:ext cx="23402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7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88640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0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0100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Инфекции были, есть и будут!!!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268760"/>
            <a:ext cx="77048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3" y="260648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4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5" y="111522"/>
            <a:ext cx="8499789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704856" cy="6983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2"/>
                </a:solidFill>
                <a:ea typeface="+mj-ea"/>
                <a:cs typeface="+mj-cs"/>
              </a:rPr>
              <a:t>Профилактика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229200"/>
            <a:ext cx="7731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5157192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+mj-ea"/>
                <a:cs typeface="+mj-cs"/>
              </a:rPr>
              <a:t>вакцинация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0648"/>
            <a:ext cx="829126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86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2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4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A24468-C8E4-4EFC-93C7-FF85833DB504}"/>
              </a:ext>
            </a:extLst>
          </p:cNvPr>
          <p:cNvSpPr/>
          <p:nvPr/>
        </p:nvSpPr>
        <p:spPr>
          <a:xfrm>
            <a:off x="10764688" y="2924944"/>
            <a:ext cx="7200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BE204A-5934-4EE6-852F-9579471B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" y="176393"/>
            <a:ext cx="8721799" cy="655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8EB5F7-0175-4BE6-8C4E-A7D5E116206B}"/>
              </a:ext>
            </a:extLst>
          </p:cNvPr>
          <p:cNvSpPr/>
          <p:nvPr/>
        </p:nvSpPr>
        <p:spPr>
          <a:xfrm>
            <a:off x="1043608" y="4581128"/>
            <a:ext cx="782176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1885г успешно испробовал ее на9летнем Йозефе Майере. Процедуру он назвал вакцинацией, чтобы увековечить имя </a:t>
            </a:r>
            <a:r>
              <a:rPr lang="ru-RU" sz="2800" dirty="0" err="1">
                <a:solidFill>
                  <a:prstClr val="black"/>
                </a:solidFill>
              </a:rPr>
              <a:t>Э.Дженнера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1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C9E1B-9EA0-4D38-9FDF-9F34E39D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6E6FDE-6ACC-4850-94FF-E81DB7893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D669C8-EF20-48EC-A557-84ECFBE77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5" y="274639"/>
            <a:ext cx="8598303" cy="58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9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2C6ED-B607-4126-9B37-00AD0C5B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BF543A-0C3C-469D-9257-7BA1DE672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74638"/>
            <a:ext cx="8640960" cy="63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46A5D-792E-4ADF-8B98-7C17E820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8AC2AE-665D-42DB-96E0-E45A577A5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2" y="274638"/>
            <a:ext cx="9113658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4DF1F-C74D-45E7-97CB-7BFE2F09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F59724-22F2-42AE-90EA-9F0D413F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C061EF-E855-407E-974B-948751D7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2" y="274638"/>
            <a:ext cx="8318497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0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Что такое вакцинация?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575" y="1556792"/>
            <a:ext cx="4558457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i="0" dirty="0">
                <a:solidFill>
                  <a:srgbClr val="00B050"/>
                </a:solidFill>
                <a:effectLst/>
                <a:latin typeface="Arial"/>
              </a:rPr>
              <a:t>Вакцинация – это простой, безопасный и эффективный способ защиты от болезней до того, как человек вступит в контакт с их возбудителями</a:t>
            </a:r>
            <a:r>
              <a:rPr lang="ru-RU" b="0" i="0" dirty="0">
                <a:solidFill>
                  <a:srgbClr val="00B050"/>
                </a:solidFill>
                <a:effectLst/>
                <a:latin typeface="Arial"/>
              </a:rPr>
              <a:t>. </a:t>
            </a:r>
          </a:p>
          <a:p>
            <a:endParaRPr lang="ru-RU" b="0" i="0" dirty="0">
              <a:solidFill>
                <a:srgbClr val="3C4245"/>
              </a:solidFill>
              <a:effectLst/>
              <a:latin typeface="Arial"/>
            </a:endParaRPr>
          </a:p>
          <a:p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Большинство вакцин применяются в форме инъекций, хотя есть и пероральные вакцины (вводимые через рот), и вакцины в форме назальных аэрозолей (вводимые через нос).  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09" y="2132856"/>
            <a:ext cx="3744416" cy="37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23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Каков принцип действия вакцины?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050088" cy="42379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i="0" u="sng" dirty="0">
                <a:solidFill>
                  <a:srgbClr val="00B050"/>
                </a:solidFill>
                <a:effectLst/>
                <a:latin typeface="Arial"/>
              </a:rPr>
              <a:t>Иммунная система: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Распознает возбудителя болезни, например вирус или бактерию.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Начинает производство антител. Антитела – это белки, естественным образом вырабатываемые иммунной системой организма для борьбы с заболеванием.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Запоминает возбудителя болезни, чтобы бороться с ним в будущем. Если этот возбудитель вновь попадет в организм, иммунная система быстро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уничтожит его, не допустив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 развития болезни. 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41" y="4653135"/>
            <a:ext cx="3168352" cy="20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9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07CFE-DEE8-4E97-88A1-07E924A3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D289B1-5111-4D8B-AAD3-D5779ED5F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363272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DB7B2-D719-490D-A584-21C45D3B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F8CE13-3194-4575-8792-9941E46D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2148533"/>
            <a:ext cx="4572396" cy="3429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1D1D-240F-4AD8-B84B-6601D3581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274638"/>
            <a:ext cx="8571719" cy="612091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955C57-74E9-4CB3-8923-C3DFA7F1875E}"/>
              </a:ext>
            </a:extLst>
          </p:cNvPr>
          <p:cNvSpPr/>
          <p:nvPr/>
        </p:nvSpPr>
        <p:spPr>
          <a:xfrm>
            <a:off x="1115616" y="3717032"/>
            <a:ext cx="2214302" cy="1289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От матери к ребенку</a:t>
            </a:r>
          </a:p>
        </p:txBody>
      </p:sp>
    </p:spTree>
    <p:extLst>
      <p:ext uri="{BB962C8B-B14F-4D97-AF65-F5344CB8AC3E}">
        <p14:creationId xmlns:p14="http://schemas.microsoft.com/office/powerpoint/2010/main" val="299891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841C-2DA6-4702-9ED9-3B0B72CA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F607DF-A95A-42DC-B957-DA700DE0B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Вакцины защищают от </a:t>
            </a:r>
            <a:r>
              <a:rPr lang="ru-RU" b="0" i="0" u="none" strike="noStrike" dirty="0">
                <a:solidFill>
                  <a:srgbClr val="008DC9"/>
                </a:solidFill>
                <a:effectLst/>
                <a:latin typeface="Arial"/>
                <a:hlinkClick r:id="rId2"/>
              </a:rPr>
              <a:t>целого ряда болезней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06457"/>
            <a:ext cx="2304256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Рак шейки матки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Холера</a:t>
            </a:r>
          </a:p>
          <a:p>
            <a:pPr>
              <a:buFont typeface="Arial"/>
              <a:buChar char="•"/>
            </a:pPr>
            <a:r>
              <a:rPr lang="en-US" b="0" i="0" dirty="0">
                <a:solidFill>
                  <a:srgbClr val="3C4245"/>
                </a:solidFill>
                <a:effectLst/>
                <a:latin typeface="Arial"/>
              </a:rPr>
              <a:t>COVID-19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Дифтерия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Гепатит В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Грипп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Японский энцефалит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Корь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Менингит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Паротит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Коклюш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2855"/>
            <a:ext cx="383641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3362" y="1556792"/>
            <a:ext cx="259228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>
                <a:solidFill>
                  <a:srgbClr val="3C4245"/>
                </a:solidFill>
                <a:latin typeface="Arial"/>
              </a:rPr>
              <a:t>Пневмония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>
                <a:solidFill>
                  <a:srgbClr val="3C4245"/>
                </a:solidFill>
                <a:latin typeface="Arial"/>
              </a:rPr>
              <a:t>Полиомиелит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>
                <a:solidFill>
                  <a:srgbClr val="3C4245"/>
                </a:solidFill>
                <a:latin typeface="Arial"/>
              </a:rPr>
              <a:t>Бешенство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 err="1">
                <a:solidFill>
                  <a:srgbClr val="3C4245"/>
                </a:solidFill>
                <a:latin typeface="Arial"/>
              </a:rPr>
              <a:t>Ротавирус</a:t>
            </a:r>
            <a:endParaRPr lang="ru-RU" sz="2400" dirty="0">
              <a:solidFill>
                <a:srgbClr val="3C4245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>
                <a:solidFill>
                  <a:srgbClr val="3C4245"/>
                </a:solidFill>
                <a:latin typeface="Arial"/>
              </a:rPr>
              <a:t>Краснуха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>
                <a:solidFill>
                  <a:srgbClr val="3C4245"/>
                </a:solidFill>
                <a:latin typeface="Arial"/>
              </a:rPr>
              <a:t>Столбняк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>
                <a:solidFill>
                  <a:srgbClr val="3C4245"/>
                </a:solidFill>
                <a:latin typeface="Arial"/>
              </a:rPr>
              <a:t>Брюшной тиф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>
                <a:solidFill>
                  <a:srgbClr val="3C4245"/>
                </a:solidFill>
                <a:latin typeface="Arial"/>
              </a:rPr>
              <a:t>Ветряная оспа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ru-RU" sz="2400" dirty="0">
                <a:solidFill>
                  <a:srgbClr val="3C4245"/>
                </a:solidFill>
                <a:latin typeface="Arial"/>
              </a:rPr>
              <a:t>Желтая лихорадка</a:t>
            </a:r>
          </a:p>
        </p:txBody>
      </p:sp>
    </p:spTree>
    <p:extLst>
      <p:ext uri="{BB962C8B-B14F-4D97-AF65-F5344CB8AC3E}">
        <p14:creationId xmlns:p14="http://schemas.microsoft.com/office/powerpoint/2010/main" val="397234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Что входит в состав вакцин?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4536504" cy="471338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Антиген. Это убитая или ослабленная форма какого-либо микроорганизма – вируса или бактерии – на которой наш организм учится распознавать и уничтожать возбудителя болезни, если он столкнется с ним в будущем.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Адъюванты, помогающие усилить иммунный ответ организма..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Консерванты, позволяющие вакцинам оставаться эффективными.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Стабилизаторы, позволяющие сберечь вакцину во время хранения и перевозки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324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31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C00000"/>
                </a:solidFill>
                <a:effectLst/>
                <a:latin typeface="Arial"/>
              </a:rPr>
              <a:t>Типы потенциальных вакцин против COVID-19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157592" cy="4536504"/>
          </a:xfrm>
        </p:spPr>
        <p:txBody>
          <a:bodyPr>
            <a:normAutofit fontScale="55000" lnSpcReduction="20000"/>
          </a:bodyPr>
          <a:lstStyle/>
          <a:p>
            <a:pPr>
              <a:buFont typeface="Arial"/>
              <a:buChar char="•"/>
            </a:pPr>
            <a:r>
              <a:rPr lang="ru-RU" b="0" i="1" dirty="0">
                <a:solidFill>
                  <a:srgbClr val="3C4245"/>
                </a:solidFill>
                <a:effectLst/>
                <a:latin typeface="Arial"/>
              </a:rPr>
              <a:t>Инактивированные или ослабленные вирусные вакцины </a:t>
            </a: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с</a:t>
            </a:r>
            <a:r>
              <a:rPr lang="ru-RU" b="0" i="1" dirty="0">
                <a:solidFill>
                  <a:srgbClr val="3C4245"/>
                </a:solidFill>
                <a:effectLst/>
                <a:latin typeface="Arial"/>
              </a:rPr>
              <a:t> </a:t>
            </a: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использованием вируса, который был инактивирован или ослаблен, с тем чтобы он не вызывал болезни, но при этом генерировал иммунный ответ.</a:t>
            </a:r>
          </a:p>
          <a:p>
            <a:pPr>
              <a:buFont typeface="Arial"/>
              <a:buChar char="•"/>
            </a:pPr>
            <a:r>
              <a:rPr lang="ru-RU" b="0" i="1" dirty="0">
                <a:solidFill>
                  <a:srgbClr val="3C4245"/>
                </a:solidFill>
                <a:effectLst/>
                <a:latin typeface="Arial"/>
              </a:rPr>
              <a:t>Вакцины на основе белка</a:t>
            </a: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 с использованием безвредных фрагментов белка или содержащей белок скорлупы, имитирующих вирус COVID-19, с тем чтобы безопасно генерировать иммунный ответ.</a:t>
            </a:r>
          </a:p>
          <a:p>
            <a:pPr>
              <a:buFont typeface="Arial"/>
              <a:buChar char="•"/>
            </a:pPr>
            <a:r>
              <a:rPr lang="ru-RU" b="0" i="1" dirty="0">
                <a:solidFill>
                  <a:srgbClr val="3C4245"/>
                </a:solidFill>
                <a:effectLst/>
                <a:latin typeface="inherit"/>
              </a:rPr>
              <a:t>Вирусные векторные вакцины, содержащие неопасный для человека вирус, который не может спровоцировать болезнь, но используется для производства белков </a:t>
            </a:r>
            <a:r>
              <a:rPr lang="ru-RU" b="0" i="1" dirty="0" err="1">
                <a:solidFill>
                  <a:srgbClr val="3C4245"/>
                </a:solidFill>
                <a:effectLst/>
                <a:latin typeface="inherit"/>
              </a:rPr>
              <a:t>коронавируса</a:t>
            </a:r>
            <a:r>
              <a:rPr lang="ru-RU" b="0" i="1" dirty="0">
                <a:solidFill>
                  <a:srgbClr val="3C4245"/>
                </a:solidFill>
                <a:effectLst/>
                <a:latin typeface="inherit"/>
              </a:rPr>
              <a:t>, необходимых для формирования иммунного ответа.</a:t>
            </a:r>
            <a:endParaRPr lang="ru-RU" b="0" i="0" dirty="0">
              <a:solidFill>
                <a:srgbClr val="3C4245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b="0" i="1" dirty="0">
                <a:solidFill>
                  <a:srgbClr val="3C4245"/>
                </a:solidFill>
                <a:effectLst/>
                <a:latin typeface="Arial"/>
              </a:rPr>
              <a:t>РНК-вакцины и ДНК-вакцины, </a:t>
            </a: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передовой подход, использующий генетически модифицированные РНК или ДНК для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 создания белка, который безопасно вызывает</a:t>
            </a:r>
          </a:p>
          <a:p>
            <a:pPr>
              <a:buFont typeface="Arial"/>
              <a:buChar char="•"/>
            </a:pP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 иммунный ответ.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-5932040"/>
            <a:ext cx="22166288" cy="19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124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43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E8A96-3B31-4D4A-811D-AA63A4AB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223F86-051C-4B89-AA13-05473196B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8291264" cy="6394722"/>
          </a:xfrm>
        </p:spPr>
      </p:pic>
    </p:spTree>
    <p:extLst>
      <p:ext uri="{BB962C8B-B14F-4D97-AF65-F5344CB8AC3E}">
        <p14:creationId xmlns:p14="http://schemas.microsoft.com/office/powerpoint/2010/main" val="2750471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9E9A1-9143-4D8D-B9E4-D3E6A44B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D3B5E0-D78E-48BB-8CEF-D00929D00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363272" cy="6264696"/>
          </a:xfrm>
        </p:spPr>
      </p:pic>
    </p:spTree>
    <p:extLst>
      <p:ext uri="{BB962C8B-B14F-4D97-AF65-F5344CB8AC3E}">
        <p14:creationId xmlns:p14="http://schemas.microsoft.com/office/powerpoint/2010/main" val="14989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B182F-3986-4B6C-BE86-FB20EF38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8DBA44-E1D3-4FED-88A0-78E5E781C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6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1E7EB-947B-4B15-B125-1B4EB13F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20E6D6-26C0-4314-B5F3-328A3D5A0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40"/>
            <a:ext cx="8311952" cy="6264696"/>
          </a:xfrm>
        </p:spPr>
      </p:pic>
    </p:spTree>
    <p:extLst>
      <p:ext uri="{BB962C8B-B14F-4D97-AF65-F5344CB8AC3E}">
        <p14:creationId xmlns:p14="http://schemas.microsoft.com/office/powerpoint/2010/main" val="1152398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48115-7A04-40CB-BD45-C3CF8A17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77392D-2EC2-4742-8056-10B985BF2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74638"/>
            <a:ext cx="8496944" cy="5674642"/>
          </a:xfrm>
        </p:spPr>
      </p:pic>
    </p:spTree>
    <p:extLst>
      <p:ext uri="{BB962C8B-B14F-4D97-AF65-F5344CB8AC3E}">
        <p14:creationId xmlns:p14="http://schemas.microsoft.com/office/powerpoint/2010/main" val="1388554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latin typeface="Arial"/>
              </a:rPr>
              <a:t>Вакцины против COVID-19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8046"/>
            <a:ext cx="461885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00B050"/>
                </a:solidFill>
                <a:effectLst/>
                <a:latin typeface="Arial"/>
              </a:rPr>
              <a:t>Вакцины ежегодно спасают миллионы жизней. Их действие заключается в настройке и подготовке защитных сил организма – его иммунной системы – к распознаванию и отражению атаки определенных вирусов и бактерий</a:t>
            </a:r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.</a:t>
            </a:r>
          </a:p>
          <a:p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 Впоследствии при встрече с такими болезнетворными возбудителями организм сразу же мобилизует силы для их уничтожения и тем самым предотвращает болезнь. 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884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61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C7822-338B-4B01-92B2-76739068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Безопасны ли вакцины?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F0FCA-6239-4090-BDDC-C8929668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76" y="1417638"/>
            <a:ext cx="4248472" cy="516572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>
                <a:solidFill>
                  <a:srgbClr val="3C4245"/>
                </a:solidFill>
                <a:latin typeface="Arial"/>
              </a:rPr>
              <a:t>Любая лицензированная вакцина перед выдачей разрешения на ее использование проходит тщательную проверку в рамках нескольких фаз клинических исследований, а после внедрения является объектом регулярной оценки. </a:t>
            </a:r>
          </a:p>
          <a:p>
            <a:pPr lvl="0"/>
            <a:r>
              <a:rPr lang="ru-RU" sz="2200" dirty="0">
                <a:solidFill>
                  <a:srgbClr val="3C4245"/>
                </a:solidFill>
                <a:latin typeface="Arial"/>
              </a:rPr>
              <a:t> Преимущества вакцинации значительно превосходят риск, и без вакцин в мире происходило бы на порядок больше случаев болезни и смерти.</a:t>
            </a:r>
            <a:endParaRPr lang="ru-RU" sz="2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7C4675-8C75-4C36-AB67-B2C360CEC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22034"/>
            <a:ext cx="4198552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i="0" dirty="0">
                <a:solidFill>
                  <a:srgbClr val="C00000"/>
                </a:solidFill>
                <a:effectLst/>
                <a:latin typeface="Arial"/>
              </a:rPr>
            </a:br>
            <a:br>
              <a:rPr lang="ru-RU" sz="3600" b="1" dirty="0">
                <a:solidFill>
                  <a:srgbClr val="C00000"/>
                </a:solidFill>
                <a:latin typeface="Arial"/>
              </a:rPr>
            </a:br>
            <a:r>
              <a:rPr lang="ru-RU" sz="3600" b="1" i="0" dirty="0">
                <a:solidFill>
                  <a:srgbClr val="C00000"/>
                </a:solidFill>
                <a:effectLst/>
                <a:latin typeface="Arial"/>
              </a:rPr>
              <a:t>СКГЭ – </a:t>
            </a:r>
            <a:br>
              <a:rPr lang="ru-RU" sz="3600" b="1" i="0" dirty="0">
                <a:solidFill>
                  <a:srgbClr val="C00000"/>
                </a:solidFill>
                <a:effectLst/>
                <a:latin typeface="Arial"/>
              </a:rPr>
            </a:br>
            <a:r>
              <a:rPr lang="ru-RU" sz="3600" b="1" i="0" dirty="0">
                <a:solidFill>
                  <a:srgbClr val="C00000"/>
                </a:solidFill>
                <a:effectLst/>
                <a:latin typeface="Arial"/>
              </a:rPr>
              <a:t>стратегическая консультативная группа экспертов</a:t>
            </a:r>
            <a:br>
              <a:rPr lang="ru-RU" b="1" i="0" dirty="0">
                <a:solidFill>
                  <a:srgbClr val="3C4245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СКГЭ является основной консультативной группой ВОЗ по вопросам вакцин и иммунизации. Ей поручено предоставлять ВОЗ рекомендации относительно общих аспектов глобальной политики и стратегий – от вакцин и технологий, научных исследований и разработок до проведения иммунизации и ее связей с другими мероприятиями по охране здоровья. </a:t>
            </a:r>
          </a:p>
          <a:p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СКГЭ занимается не только вопросами применения вакцин и иммунизации в детском возрасте, но и проблематикой всех заболеваний, </a:t>
            </a:r>
          </a:p>
          <a:p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профилактика которых </a:t>
            </a:r>
          </a:p>
          <a:p>
            <a:r>
              <a:rPr lang="ru-RU" b="0" i="0" dirty="0">
                <a:solidFill>
                  <a:srgbClr val="3C4245"/>
                </a:solidFill>
                <a:effectLst/>
                <a:latin typeface="Arial"/>
              </a:rPr>
              <a:t>обеспечивается с помощью вакцинации.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71305"/>
            <a:ext cx="27241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3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014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PT Sans"/>
              </a:rPr>
              <a:t>Список вакцин, одобренных ВОЗ</a:t>
            </a:r>
            <a:br>
              <a:rPr lang="ru-RU" sz="3200" b="1" i="0" dirty="0">
                <a:solidFill>
                  <a:srgbClr val="C00000"/>
                </a:solidFill>
                <a:effectLst/>
                <a:latin typeface="PT Sans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3" y="1484784"/>
            <a:ext cx="602695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35088"/>
            <a:ext cx="415136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759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8640960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1068"/>
            <a:ext cx="3600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021288"/>
            <a:ext cx="77768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B050"/>
                </a:solidFill>
              </a:rPr>
              <a:t>ВАКЦИНИРУЙСЯ,СПАСИ СЕБЯ И БЛИЗКИХ»</a:t>
            </a:r>
            <a:br>
              <a:rPr lang="ru-RU" sz="3600" b="1" dirty="0">
                <a:solidFill>
                  <a:srgbClr val="00B050"/>
                </a:solidFill>
              </a:rPr>
            </a:br>
            <a:br>
              <a:rPr lang="ru-RU" sz="3600" b="1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29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260648"/>
            <a:ext cx="892899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14247"/>
            <a:ext cx="2008318" cy="93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39552" y="2420888"/>
            <a:ext cx="12961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18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90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E2FF1-DC98-46FF-A919-34258417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4B11BDB-6009-4AB4-A83F-96C080D61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8784976" cy="64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5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88640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3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864096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42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09" y="260648"/>
            <a:ext cx="890718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644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134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Важно!!! После получения вакцины !!!</a:t>
            </a: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200" b="1" dirty="0" err="1">
                <a:solidFill>
                  <a:srgbClr val="FF0000"/>
                </a:solidFill>
                <a:ea typeface="+mn-ea"/>
                <a:cs typeface="+mn-cs"/>
              </a:rPr>
              <a:t>Собюдать</a:t>
            </a: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 меры профилактики!!!</a:t>
            </a: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76864" cy="532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22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82120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0828"/>
            <a:ext cx="4104456" cy="36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862827"/>
            <a:ext cx="3603625" cy="351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90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35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3715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CD123-405F-41B1-902A-F66BE603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6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36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96944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23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313C4-2B52-437B-A8F3-FA0AC801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ВРЕД САМОЛЕЧЕНИЯ!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31BAE-CCBC-492D-B0AA-9483F5C25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70" y="1846762"/>
            <a:ext cx="4069030" cy="3421589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CDBDA3F4-AD0E-4344-B421-A7BD81478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1777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При наличии таких симптомов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Обращайтесь к врачу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Не занимайтесь самолечением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При необходимости звоните 118!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Соблюдайте меры профилактики и </a:t>
            </a:r>
            <a:r>
              <a:rPr lang="ru-RU" dirty="0" err="1">
                <a:solidFill>
                  <a:prstClr val="black"/>
                </a:solidFill>
              </a:rPr>
              <a:t>самоизолируйтесь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53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6" y="604719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78F8DF-F7BB-4D0E-8D6D-CEFB0CBE804C}"/>
              </a:ext>
            </a:extLst>
          </p:cNvPr>
          <p:cNvSpPr/>
          <p:nvPr/>
        </p:nvSpPr>
        <p:spPr>
          <a:xfrm>
            <a:off x="2267744" y="258941"/>
            <a:ext cx="3558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ЧИСЛЕННОСТЬ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32932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8365F-613D-44D6-8CCE-4A0EB628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438B0-BD7B-46A4-AE51-9803A45CB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14E023-F112-470D-A9B7-C3216332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41" y="404664"/>
            <a:ext cx="8352928" cy="58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4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54"/>
            <a:ext cx="8568951" cy="635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2D6B4A-52F7-4B29-97F6-09B14C49071E}"/>
              </a:ext>
            </a:extLst>
          </p:cNvPr>
          <p:cNvSpPr/>
          <p:nvPr/>
        </p:nvSpPr>
        <p:spPr>
          <a:xfrm>
            <a:off x="1187624" y="188640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ВАКЦИНАЦИЯ НА ПОСТСОВЕТСКОМ ПР-ВЕ</a:t>
            </a:r>
          </a:p>
        </p:txBody>
      </p:sp>
    </p:spTree>
    <p:extLst>
      <p:ext uri="{BB962C8B-B14F-4D97-AF65-F5344CB8AC3E}">
        <p14:creationId xmlns:p14="http://schemas.microsoft.com/office/powerpoint/2010/main" val="3396828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222222"/>
                </a:solidFill>
                <a:latin typeface="Trebuchet MS"/>
              </a:rPr>
              <a:t>Статистика вакцинации от COVID-19 в Кыргызстане</a:t>
            </a:r>
          </a:p>
          <a:p>
            <a:r>
              <a:rPr lang="ru-RU" u="sng" dirty="0">
                <a:solidFill>
                  <a:srgbClr val="FF0000"/>
                </a:solidFill>
                <a:latin typeface="Trebuchet MS"/>
              </a:rPr>
              <a:t>На </a:t>
            </a:r>
            <a:r>
              <a:rPr lang="ru-RU" b="1" u="sng" dirty="0">
                <a:solidFill>
                  <a:srgbClr val="FF0000"/>
                </a:solidFill>
                <a:latin typeface="Trebuchet MS"/>
              </a:rPr>
              <a:t>2 октября 2021 года</a:t>
            </a:r>
            <a:r>
              <a:rPr lang="ru-RU" u="sng" dirty="0">
                <a:solidFill>
                  <a:srgbClr val="FF0000"/>
                </a:solidFill>
                <a:latin typeface="Trebuchet MS"/>
              </a:rPr>
              <a:t> в Кыргызстане:</a:t>
            </a:r>
            <a:br>
              <a:rPr lang="ru-RU" u="sng" dirty="0">
                <a:solidFill>
                  <a:srgbClr val="FF0000"/>
                </a:solidFill>
                <a:latin typeface="Trebuchet MS"/>
              </a:rPr>
            </a:br>
            <a:r>
              <a:rPr lang="ru-RU" b="1" dirty="0">
                <a:solidFill>
                  <a:srgbClr val="222222"/>
                </a:solidFill>
                <a:latin typeface="inherit"/>
              </a:rPr>
              <a:t>836 331 чел.</a:t>
            </a:r>
            <a:r>
              <a:rPr lang="ru-RU" dirty="0">
                <a:solidFill>
                  <a:srgbClr val="222222"/>
                </a:solidFill>
                <a:latin typeface="Trebuchet MS"/>
              </a:rPr>
              <a:t> (12.8% населения) - привито хотя бы одним компонентом вакцины</a:t>
            </a:r>
            <a:br>
              <a:rPr lang="ru-RU" dirty="0">
                <a:solidFill>
                  <a:srgbClr val="222222"/>
                </a:solidFill>
                <a:latin typeface="Trebuchet MS"/>
              </a:rPr>
            </a:br>
            <a:r>
              <a:rPr lang="ru-RU" b="1" dirty="0">
                <a:solidFill>
                  <a:srgbClr val="222222"/>
                </a:solidFill>
                <a:latin typeface="inherit"/>
              </a:rPr>
              <a:t>626 952 чел.</a:t>
            </a:r>
            <a:r>
              <a:rPr lang="ru-RU" dirty="0">
                <a:solidFill>
                  <a:srgbClr val="222222"/>
                </a:solidFill>
                <a:latin typeface="Trebuchet MS"/>
              </a:rPr>
              <a:t> (9.6% населения) - полностью привито</a:t>
            </a:r>
            <a:br>
              <a:rPr lang="ru-RU" dirty="0">
                <a:solidFill>
                  <a:srgbClr val="222222"/>
                </a:solidFill>
                <a:latin typeface="Trebuchet MS"/>
              </a:rPr>
            </a:br>
            <a:r>
              <a:rPr lang="ru-RU" b="1" dirty="0">
                <a:solidFill>
                  <a:srgbClr val="222222"/>
                </a:solidFill>
                <a:latin typeface="inherit"/>
              </a:rPr>
              <a:t>1 468 307 шт.</a:t>
            </a:r>
            <a:r>
              <a:rPr lang="ru-RU" dirty="0">
                <a:solidFill>
                  <a:srgbClr val="222222"/>
                </a:solidFill>
                <a:latin typeface="Trebuchet MS"/>
              </a:rPr>
              <a:t> - всего прививок сделано</a:t>
            </a:r>
            <a:br>
              <a:rPr lang="ru-RU" dirty="0">
                <a:solidFill>
                  <a:srgbClr val="222222"/>
                </a:solidFill>
                <a:latin typeface="Trebuchet MS"/>
              </a:rPr>
            </a:br>
            <a:r>
              <a:rPr lang="ru-RU" i="1" dirty="0">
                <a:solidFill>
                  <a:srgbClr val="222222"/>
                </a:solidFill>
                <a:latin typeface="Trebuchet MS"/>
              </a:rPr>
              <a:t>По нашим данным, это последняя имеющаяся актуальная информация в регионе.</a:t>
            </a:r>
            <a:endParaRPr lang="ru-RU" dirty="0">
              <a:solidFill>
                <a:srgbClr val="222222"/>
              </a:solidFill>
              <a:latin typeface="Trebuchet MS"/>
            </a:endParaRPr>
          </a:p>
          <a:p>
            <a:r>
              <a:rPr lang="ru-RU" dirty="0">
                <a:solidFill>
                  <a:srgbClr val="222222"/>
                </a:solidFill>
                <a:latin typeface="Trebuchet MS"/>
              </a:rPr>
              <a:t>Темпы вакцинации за последнюю неделю:</a:t>
            </a:r>
            <a:br>
              <a:rPr lang="ru-RU" dirty="0">
                <a:solidFill>
                  <a:srgbClr val="222222"/>
                </a:solidFill>
                <a:latin typeface="Trebuchet MS"/>
              </a:rPr>
            </a:br>
            <a:r>
              <a:rPr lang="ru-RU" b="1" dirty="0">
                <a:solidFill>
                  <a:srgbClr val="222222"/>
                </a:solidFill>
                <a:latin typeface="inherit"/>
              </a:rPr>
              <a:t>4 748 чел. в день</a:t>
            </a:r>
            <a:r>
              <a:rPr lang="ru-RU" dirty="0">
                <a:solidFill>
                  <a:srgbClr val="222222"/>
                </a:solidFill>
                <a:latin typeface="Trebuchet MS"/>
              </a:rPr>
              <a:t> (0.07% населения) - кол-во новых привитых в день</a:t>
            </a:r>
            <a:br>
              <a:rPr lang="ru-RU" dirty="0">
                <a:solidFill>
                  <a:srgbClr val="222222"/>
                </a:solidFill>
                <a:latin typeface="Trebuchet MS"/>
              </a:rPr>
            </a:br>
            <a:r>
              <a:rPr lang="ru-RU" b="1" dirty="0">
                <a:solidFill>
                  <a:srgbClr val="222222"/>
                </a:solidFill>
                <a:latin typeface="Trebuchet MS"/>
              </a:rPr>
              <a:t>511</a:t>
            </a:r>
            <a:r>
              <a:rPr lang="ru-RU" dirty="0">
                <a:solidFill>
                  <a:srgbClr val="222222"/>
                </a:solidFill>
                <a:latin typeface="Trebuchet MS"/>
              </a:rPr>
              <a:t>/</a:t>
            </a:r>
            <a:r>
              <a:rPr lang="ru-RU" b="1" dirty="0">
                <a:solidFill>
                  <a:srgbClr val="222222"/>
                </a:solidFill>
                <a:latin typeface="Trebuchet MS"/>
              </a:rPr>
              <a:t>648</a:t>
            </a:r>
            <a:r>
              <a:rPr lang="ru-RU" dirty="0">
                <a:solidFill>
                  <a:srgbClr val="222222"/>
                </a:solidFill>
                <a:latin typeface="Trebuchet MS"/>
              </a:rPr>
              <a:t>/</a:t>
            </a:r>
            <a:r>
              <a:rPr lang="ru-RU" b="1" dirty="0">
                <a:solidFill>
                  <a:srgbClr val="222222"/>
                </a:solidFill>
                <a:latin typeface="Trebuchet MS"/>
              </a:rPr>
              <a:t>786</a:t>
            </a:r>
            <a:r>
              <a:rPr lang="ru-RU" dirty="0">
                <a:solidFill>
                  <a:srgbClr val="222222"/>
                </a:solidFill>
                <a:latin typeface="Trebuchet MS"/>
              </a:rPr>
              <a:t> - дней до вакцинации 50/60/70% населения с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78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3767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4617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33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A7AD-F703-4E1D-B641-F312D387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Рейтинг востребованных вакцин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6AC72-9967-4158-B5DD-37140F261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GraphikCy"/>
              </a:rPr>
              <a:t>стоимость дозы вакцины от Pfizer для США составила $19,5 ($39 за введение обоих компонентов), а от Moderna — $32–37, сообщил Bloomberg.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GraphikCy"/>
              </a:rPr>
              <a:t>вакцина AstraZeneca $4–5.</a:t>
            </a:r>
          </a:p>
          <a:p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raphikCy"/>
                <a:ea typeface="+mn-ea"/>
                <a:cs typeface="+mn-cs"/>
              </a:rPr>
              <a:t>вакцина AstraZeneca </a:t>
            </a:r>
            <a:r>
              <a:rPr lang="ru-RU" b="0" i="0" dirty="0">
                <a:solidFill>
                  <a:srgbClr val="222222"/>
                </a:solidFill>
                <a:effectLst/>
                <a:latin typeface="GraphikCy"/>
              </a:rPr>
              <a:t>еще одно важное преимущество, отметило агентство. Ее можно хранить при температуре как в обычном холодильнике, а вакцины Pfizer и Moderna требуют более низких температур. Pfizer, к примеру, хранится при минус 70 градусах по Цельсию.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75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C:\Users\Анархан\Desktop\Фото для слайдов\WhatsApp Image 2021-09-06 at 23.47.44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2" y="260648"/>
            <a:ext cx="408549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C:\Users\Анархан\Desktop\Фото для слайдов\WhatsApp Image 2021-09-06 at 23.47.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1032"/>
            <a:ext cx="3888432" cy="58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3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C:\Users\Анархан\Desktop\Фото для слайдов\WhatsApp Image 2021-09-06 at 23.47.46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1747"/>
            <a:ext cx="3919364" cy="59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C:\Users\Анархан\Desktop\Фото для слайдов\WhatsApp Image 2021-09-06 at 23.47.45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2" y="171747"/>
            <a:ext cx="4176464" cy="59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451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spc="15" dirty="0">
                <a:solidFill>
                  <a:srgbClr val="00B050"/>
                </a:solidFill>
                <a:latin typeface="Arial"/>
                <a:ea typeface="Calibri"/>
              </a:rPr>
              <a:t>«Вакцинация - это элемент социального поведения, уважительного отношения и к своему здоровью, и к здоровью окружающих»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6880"/>
            <a:ext cx="8229600" cy="297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93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0648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226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332656"/>
            <a:ext cx="8046156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771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4624"/>
            <a:ext cx="9036496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99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188640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66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4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b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100" b="1" dirty="0">
                <a:solidFill>
                  <a:srgbClr val="002060"/>
                </a:solidFill>
                <a:ea typeface="+mn-ea"/>
                <a:cs typeface="+mn-cs"/>
              </a:rPr>
              <a:t>Пандемия </a:t>
            </a:r>
            <a:r>
              <a:rPr lang="en-US" sz="3100" b="1" dirty="0" err="1">
                <a:solidFill>
                  <a:srgbClr val="002060"/>
                </a:solidFill>
                <a:ea typeface="+mn-ea"/>
                <a:cs typeface="+mn-cs"/>
              </a:rPr>
              <a:t>Covid</a:t>
            </a:r>
            <a:r>
              <a:rPr lang="ru-RU" sz="3100" b="1" dirty="0">
                <a:solidFill>
                  <a:srgbClr val="002060"/>
                </a:solidFill>
                <a:ea typeface="+mn-ea"/>
                <a:cs typeface="+mn-cs"/>
              </a:rPr>
              <a:t> 19</a:t>
            </a:r>
            <a:br>
              <a:rPr lang="ru-RU" sz="3100" b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836712"/>
            <a:ext cx="77797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105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432</Words>
  <Application>Microsoft Office PowerPoint</Application>
  <PresentationFormat>Экран (4:3)</PresentationFormat>
  <Paragraphs>82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9" baseType="lpstr">
      <vt:lpstr>Arial</vt:lpstr>
      <vt:lpstr>Calibri</vt:lpstr>
      <vt:lpstr>GraphikCy</vt:lpstr>
      <vt:lpstr>inherit</vt:lpstr>
      <vt:lpstr>PT Sans</vt:lpstr>
      <vt:lpstr>Trebuchet MS</vt:lpstr>
      <vt:lpstr>Wingdings</vt:lpstr>
      <vt:lpstr>Тема Office</vt:lpstr>
      <vt:lpstr>«ВАКЦИНИРУЙСЯ, СПАСИ СЕБЯ И БЛИЗКИХ»      ГОРОДСКАЯ ПОЛИКЛИНИКА СТУДЕНТОВ</vt:lpstr>
      <vt:lpstr>Презентация PowerPoint</vt:lpstr>
      <vt:lpstr>Презентация PowerPoint</vt:lpstr>
      <vt:lpstr>Презентация PowerPoint</vt:lpstr>
      <vt:lpstr>ВРЕД САМОЛЕЧЕНИЯ!</vt:lpstr>
      <vt:lpstr>Презентация PowerPoint</vt:lpstr>
      <vt:lpstr>Презентация PowerPoint</vt:lpstr>
      <vt:lpstr>Презентация PowerPoint</vt:lpstr>
      <vt:lpstr>  Пандемия Covid 19 </vt:lpstr>
      <vt:lpstr>Презентация PowerPoint</vt:lpstr>
      <vt:lpstr>Инфекции были, есть и будут!!!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вакцинация?</vt:lpstr>
      <vt:lpstr>Каков принцип действия вакцины?</vt:lpstr>
      <vt:lpstr>Презентация PowerPoint</vt:lpstr>
      <vt:lpstr>Презентация PowerPoint</vt:lpstr>
      <vt:lpstr>Презентация PowerPoint</vt:lpstr>
      <vt:lpstr>Вакцины защищают от целого ряда болезней</vt:lpstr>
      <vt:lpstr>Что входит в состав вакцин?</vt:lpstr>
      <vt:lpstr>Типы потенциальных вакцин против COVID-19</vt:lpstr>
      <vt:lpstr>Презентация PowerPoint</vt:lpstr>
      <vt:lpstr>Презентация PowerPoint</vt:lpstr>
      <vt:lpstr>Презентация PowerPoint</vt:lpstr>
      <vt:lpstr>Презентация PowerPoint</vt:lpstr>
      <vt:lpstr>Вакцины против COVID-19</vt:lpstr>
      <vt:lpstr>Безопасны ли вакцины?</vt:lpstr>
      <vt:lpstr>  СКГЭ –  стратегическая консультативная группа экспертов </vt:lpstr>
      <vt:lpstr>Презентация PowerPoint</vt:lpstr>
      <vt:lpstr>Список вакцин, одобренных ВОЗ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Важно!!! После получения вакцины !!! Собюдать меры профилактики!!!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востребованных вакцин</vt:lpstr>
      <vt:lpstr>Презентация PowerPoint</vt:lpstr>
      <vt:lpstr>Презентация PowerPoint</vt:lpstr>
      <vt:lpstr>«Вакцинация - это элемент социального поведения, уважительного отношения и к своему здоровью, и к здоровью окружающих»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Дамира</dc:creator>
  <cp:lastModifiedBy>User</cp:lastModifiedBy>
  <cp:revision>109</cp:revision>
  <dcterms:created xsi:type="dcterms:W3CDTF">2019-02-11T10:59:22Z</dcterms:created>
  <dcterms:modified xsi:type="dcterms:W3CDTF">2021-10-04T04:15:48Z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3319947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